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61" r:id="rId2"/>
    <p:sldId id="269" r:id="rId3"/>
    <p:sldId id="262" r:id="rId4"/>
    <p:sldId id="257" r:id="rId5"/>
    <p:sldId id="263" r:id="rId6"/>
    <p:sldId id="259" r:id="rId7"/>
    <p:sldId id="270" r:id="rId8"/>
    <p:sldId id="271" r:id="rId9"/>
    <p:sldId id="260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672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96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73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54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2585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3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13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94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33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293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57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66E3F2E-9CE7-4551-986A-506A403054F5}" type="datetimeFigureOut">
              <a:rPr lang="it-IT" smtClean="0"/>
              <a:t>02/02/2021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BF52230-8610-4571-9707-5A037F188D9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608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u/0/folders/1MLgZvLLq4SX-Rmrc77IbJvd5IpM7ZrG1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u/0/folders/1GtXIHlreCoybnYCyfFSoPXkZi5_Y1Oqz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C38048E-5E50-4EB8-A193-A69E19C48419}"/>
              </a:ext>
            </a:extLst>
          </p:cNvPr>
          <p:cNvSpPr txBox="1"/>
          <p:nvPr/>
        </p:nvSpPr>
        <p:spPr>
          <a:xfrm>
            <a:off x="2377973" y="2159000"/>
            <a:ext cx="8594828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LA RIFORMA DEGLI ISTITUTI PROFESSIONALI</a:t>
            </a:r>
          </a:p>
          <a:p>
            <a:pPr algn="ctr"/>
            <a:endParaRPr lang="it-IT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il decreto legislativo 61 del 13 aprile 2017 gli istituti professionali diventano scuole territoriali dell'innovazione, aperte e concepite come laboratori di ricerca, sperimentazione e innovazione didattica. 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Immagine 1">
            <a:extLst>
              <a:ext uri="{FF2B5EF4-FFF2-40B4-BE49-F238E27FC236}">
                <a16:creationId xmlns:a16="http://schemas.microsoft.com/office/drawing/2014/main" id="{C7CA46BC-0B65-4118-81D7-CD86923917A0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610378"/>
            <a:ext cx="7569200" cy="125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1921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447C90A-DE68-437A-B1EE-764A0CB1C27A}"/>
              </a:ext>
            </a:extLst>
          </p:cNvPr>
          <p:cNvSpPr txBox="1"/>
          <p:nvPr/>
        </p:nvSpPr>
        <p:spPr>
          <a:xfrm>
            <a:off x="1524000" y="647700"/>
            <a:ext cx="991870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Il Progetto formativo individuale (PFI) </a:t>
            </a:r>
          </a:p>
          <a:p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E’ costituito da:</a:t>
            </a:r>
          </a:p>
          <a:p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1) Dati generali e anagrafici dell’alunno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2) Sintesi del bilancio personale iniziale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3) Gli obiettivi previsti in termini di personalizzazione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4) Gli eventuali strumenti didattici particolari previsti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5) Gli interventi di personalizzazione del percorso formativo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6) La verifica periodica e la revisione del progetto formativo individuale.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Al PFI va infine allegato un piano didattico delle unità di apprendimento (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UdA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Allegato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Link UDA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https://drive.google.com/drive/u/0/folders/1MLgZvLLq4SX-Rmrc77IbJvd5IpM7ZrG1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218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0DE8DAE-9B35-4B8B-AB9B-B55E3F69E4AE}"/>
              </a:ext>
            </a:extLst>
          </p:cNvPr>
          <p:cNvSpPr txBox="1"/>
          <p:nvPr/>
        </p:nvSpPr>
        <p:spPr>
          <a:xfrm>
            <a:off x="1282700" y="982177"/>
            <a:ext cx="1004570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Il Bilancio personale iniziale </a:t>
            </a:r>
          </a:p>
          <a:p>
            <a:endParaRPr lang="it-IT" dirty="0"/>
          </a:p>
          <a:p>
            <a:r>
              <a:rPr lang="it-IT" dirty="0"/>
              <a:t>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E’ uno strumento di rilevazione e di conoscenza dei bisogni formativi dello studente. Fornisce un ritratto globale dello studente, che integra le competenze ed i saperi acquisiti nei contesti formali con quelle sviluppate nei contesti non formali ed informali.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Rileva i bisogni formativi da curare, le vocazioni ed i talenti da promuovere tramite gli interventi di personalizzazione.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Una sua sintesi costituisce la parte iniziale del PFI.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Può essere realizzato tramite: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● l’osservazione in classe da parte dei docenti del </a:t>
            </a:r>
            <a:r>
              <a:rPr 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CdC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● un questionario sugli stili di apprendimento 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● un colloquio-intervista con il tutor, per acquisire informazioni sull’allievo e sulle eventuali competenze acquisite in contesti non formali ed informali</a:t>
            </a:r>
          </a:p>
        </p:txBody>
      </p:sp>
    </p:spTree>
    <p:extLst>
      <p:ext uri="{BB962C8B-B14F-4D97-AF65-F5344CB8AC3E}">
        <p14:creationId xmlns:p14="http://schemas.microsoft.com/office/powerpoint/2010/main" val="3601396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F3C34ED-09B1-433E-B88D-762EC05822C2}"/>
              </a:ext>
            </a:extLst>
          </p:cNvPr>
          <p:cNvSpPr txBox="1"/>
          <p:nvPr/>
        </p:nvSpPr>
        <p:spPr>
          <a:xfrm>
            <a:off x="444500" y="368300"/>
            <a:ext cx="10287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La personalizzazione 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Tra gli interventi di personalizzazione in orario curricolare rientrano: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di accoglienza e di orientamento individuali o per gruppi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del bilancio personale iniziale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recupero e potenziamento a classi aperte (parallele o verticali) svolte in itinere o durante le pause didattiche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progettuali a classi aperte con gruppi formati in base agli interessi degli allievi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e laboratori per il riorientamento verso altri percorsi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corsi di alfabetizzazione di italiano L2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di peer tutoring svolte a coppie o in piccolo gruppo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progetti con interventi personalizzati su singoli studenti o su gruppi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corsi per il conseguimento di titoli come PET, ECDL o altro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● attività inerenti ai percorsi per le competenze trasversali e l’orientamento (ex ASL)</a:t>
            </a:r>
          </a:p>
        </p:txBody>
      </p:sp>
    </p:spTree>
    <p:extLst>
      <p:ext uri="{BB962C8B-B14F-4D97-AF65-F5344CB8AC3E}">
        <p14:creationId xmlns:p14="http://schemas.microsoft.com/office/powerpoint/2010/main" val="3625211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E461A6-9A7B-421F-9B25-E50831BBD07F}"/>
              </a:ext>
            </a:extLst>
          </p:cNvPr>
          <p:cNvSpPr txBox="1"/>
          <p:nvPr/>
        </p:nvSpPr>
        <p:spPr>
          <a:xfrm>
            <a:off x="685800" y="1016000"/>
            <a:ext cx="10083800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La certificazione delle competenze 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Il nuovo modello di certificazione delle competenze sarà fornito dal MIUR e presenterà un quadro riassuntivo: 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● dei livelli di padronanza delle competenze acquisite in contesto formale, cioè in ambito scolastico; 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● delle competenze acquisite in contesti non formali (presso enti, associazioni, organizzazioni che rilasciano titoli o attestati) </a:t>
            </a: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● competenze acquisite in contesti informali (nella vita quotidiana).</a:t>
            </a:r>
          </a:p>
          <a:p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La novità principale è che la certificazione può essere richiesta in corso d’anno scolastico, in caso di passaggio a 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IeFP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41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FFBFD8D-B86F-4061-9456-DC72DA3112DB}"/>
              </a:ext>
            </a:extLst>
          </p:cNvPr>
          <p:cNvSpPr txBox="1"/>
          <p:nvPr/>
        </p:nvSpPr>
        <p:spPr>
          <a:xfrm>
            <a:off x="812800" y="474345"/>
            <a:ext cx="104267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centralità dello studente</a:t>
            </a:r>
          </a:p>
          <a:p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Lo studente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diventa protagonista nel processo di apprendimento e nella costruzione dei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saperi, attraverso metodologie didattiche induttive basate su compiti di realtà;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viene conosciuto e valutato nella sua globalità e non solo sul piano delle prestazioni e del comportamento tenuti in ambito scolastico; viene coinvolto tramite un progetto formativo individuale che mira a rispondere ai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suoi bisogni formativi, a valorizzare le sue attitudini e a recuperare o potenziare i suoi</a:t>
            </a:r>
          </a:p>
          <a:p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risultati di apprendimento; viene seguito e supportato dalla figura del docente tutor durante il suo percorso scolastico.</a:t>
            </a:r>
          </a:p>
          <a:p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L’obiettivo principale della riforma è non lasciare indietro nessuno, per ridurre il più possibile</a:t>
            </a:r>
          </a:p>
          <a:p>
            <a:r>
              <a:rPr lang="it-IT" sz="1800" b="1" dirty="0">
                <a:latin typeface="Arial" panose="020B0604020202020204" pitchFamily="34" charset="0"/>
                <a:cs typeface="Arial" panose="020B0604020202020204" pitchFamily="34" charset="0"/>
              </a:rPr>
              <a:t>la dispersione e l’insuccesso scolastico.</a:t>
            </a:r>
          </a:p>
        </p:txBody>
      </p:sp>
    </p:spTree>
    <p:extLst>
      <p:ext uri="{BB962C8B-B14F-4D97-AF65-F5344CB8AC3E}">
        <p14:creationId xmlns:p14="http://schemas.microsoft.com/office/powerpoint/2010/main" val="385391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BC9EA822-4A8E-4B4C-A43A-ED2C31C4D8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L’Assetto didattico della Riforma</a:t>
            </a:r>
          </a:p>
        </p:txBody>
      </p:sp>
    </p:spTree>
    <p:extLst>
      <p:ext uri="{BB962C8B-B14F-4D97-AF65-F5344CB8AC3E}">
        <p14:creationId xmlns:p14="http://schemas.microsoft.com/office/powerpoint/2010/main" val="3273679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169ACFCA-7CD6-4083-B1EB-BE61F9C08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7" y="1185862"/>
            <a:ext cx="85820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46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830D2-3315-4B4E-B5B0-F2E3B303E7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Da dove siamo partiti?</a:t>
            </a:r>
          </a:p>
        </p:txBody>
      </p:sp>
    </p:spTree>
    <p:extLst>
      <p:ext uri="{BB962C8B-B14F-4D97-AF65-F5344CB8AC3E}">
        <p14:creationId xmlns:p14="http://schemas.microsoft.com/office/powerpoint/2010/main" val="109709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F1E106-55C9-4EAF-814B-9D13E7588DE1}"/>
              </a:ext>
            </a:extLst>
          </p:cNvPr>
          <p:cNvSpPr txBox="1"/>
          <p:nvPr/>
        </p:nvSpPr>
        <p:spPr>
          <a:xfrm>
            <a:off x="787400" y="1305342"/>
            <a:ext cx="10541000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Riprogettare il curricolo per assi culturali 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L’aggregazione degli insegnamenti in assi culturali e l’articolazione del biennio comune, ci hanno condotto alla progettazione di un CURRICOLO del BIENNIO per ASSI CULTURALI, che comprende: </a:t>
            </a: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- MODULI MONODISCIPLINARI  e  </a:t>
            </a:r>
            <a:r>
              <a:rPr lang="it-IT" sz="2400" dirty="0" err="1">
                <a:latin typeface="Arial" panose="020B0604020202020204" pitchFamily="34" charset="0"/>
                <a:cs typeface="Arial" panose="020B0604020202020204" pitchFamily="34" charset="0"/>
              </a:rPr>
              <a:t>UdA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INTERDISCIPLINARI </a:t>
            </a: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La nuova progettazione curricolare ha fatto riferimento agli allegati al </a:t>
            </a:r>
            <a:r>
              <a:rPr lang="it-IT" sz="2400" dirty="0" err="1">
                <a:latin typeface="Arial" panose="020B0604020202020204" pitchFamily="34" charset="0"/>
                <a:cs typeface="Arial" panose="020B0604020202020204" pitchFamily="34" charset="0"/>
              </a:rPr>
              <a:t>DLgs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61/2017, comprendenti i risultati di apprendimento in uscita, e alle loro declinazioni contenute nelle Linee Guida.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8169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F9A91DC-F974-4B96-AB99-E8D9F606CC9C}"/>
              </a:ext>
            </a:extLst>
          </p:cNvPr>
          <p:cNvSpPr txBox="1"/>
          <p:nvPr/>
        </p:nvSpPr>
        <p:spPr>
          <a:xfrm>
            <a:off x="1143000" y="1166843"/>
            <a:ext cx="105029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L’ORGANIZZAZIONE DEL CURRICOLO 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Decreto definisce: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• nell’Allegato 1 i risultati di apprendimento dell’area di istruzione generale declinati in termini di competenze, abilità e conoscenze, nell’ambito degli assi culturali del biennio e del triennio.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• nell’Allegato 2 i profili di uscita degli undici indirizzi di studio dei percorsi di istruzione professionale e i relativi risultati di apprendimento, declinati in termini di competenze, abilità e conoscenze. 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• Nell’Allegato 3, l’articolazione dei quadri orari degli indirizzi di cui all’Allegato B) del decreto legislativo n. 61 del 2017. 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669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D009F90-9736-41CB-9A61-768BE4605118}"/>
              </a:ext>
            </a:extLst>
          </p:cNvPr>
          <p:cNvSpPr txBox="1"/>
          <p:nvPr/>
        </p:nvSpPr>
        <p:spPr>
          <a:xfrm>
            <a:off x="1308100" y="1333500"/>
            <a:ext cx="9690100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RIFERIMENTI AI PROFILI PROFESSIONALI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Per ciascun profilo di indirizzo, nell’Allegato 2, sono contenuti: </a:t>
            </a: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• il riferimento alle attività economiche referenziate ai codici ATECO, adottati dall’ISTAT per le rilevazioni statistiche nazionali di carattere economico ed esplicitati sino a livello di sezione e di correlate divisioni;</a:t>
            </a: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• la correlazione ai settori economico‐ professionali di cui al Decreto Interministeriale del 30 giugno 2015.</a:t>
            </a:r>
          </a:p>
        </p:txBody>
      </p:sp>
    </p:spTree>
    <p:extLst>
      <p:ext uri="{BB962C8B-B14F-4D97-AF65-F5344CB8AC3E}">
        <p14:creationId xmlns:p14="http://schemas.microsoft.com/office/powerpoint/2010/main" val="3418669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779083A-8368-4D08-8AEC-945AC6287407}"/>
              </a:ext>
            </a:extLst>
          </p:cNvPr>
          <p:cNvSpPr txBox="1"/>
          <p:nvPr/>
        </p:nvSpPr>
        <p:spPr>
          <a:xfrm>
            <a:off x="419100" y="939800"/>
            <a:ext cx="11620500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Predisporre il piano didattico o canovaccio formativo</a:t>
            </a:r>
          </a:p>
          <a:p>
            <a:endParaRPr lang="it-IT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Il curricolo viene presentato allo studente, in allegato al PFI, attraverso un CANOVACCIO o PIANO DIDATTICO, che presenti la scansione temporale dei moduli e delle </a:t>
            </a:r>
            <a:r>
              <a:rPr lang="it-IT" sz="2400" dirty="0" err="1">
                <a:latin typeface="Arial" panose="020B0604020202020204" pitchFamily="34" charset="0"/>
                <a:cs typeface="Arial" panose="020B0604020202020204" pitchFamily="34" charset="0"/>
              </a:rPr>
              <a:t>UdA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, in modo da aiutare lo studente a seguire lo sviluppo del proprio percorso formativo durante l’anno scolastico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Allegato: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Link Canovacci formativi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https://drive.google.com/drive/u/0/folders/1GtXIHlreCoybnYCyfFSoPXkZi5_Y1Oqz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0762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</TotalTime>
  <Words>925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Tw Cen MT</vt:lpstr>
      <vt:lpstr>Tw Cen MT Condensed</vt:lpstr>
      <vt:lpstr>Wingdings 3</vt:lpstr>
      <vt:lpstr>Integrale</vt:lpstr>
      <vt:lpstr>Presentazione standard di PowerPoint</vt:lpstr>
      <vt:lpstr>Presentazione standard di PowerPoint</vt:lpstr>
      <vt:lpstr>L’Assetto didattico della Riforma</vt:lpstr>
      <vt:lpstr>Presentazione standard di PowerPoint</vt:lpstr>
      <vt:lpstr>Da dove siamo partiti?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L’ASSETTO DIDATTICO DELLA RIFORMA</dc:title>
  <dc:creator>Andrea Maestri</dc:creator>
  <cp:lastModifiedBy>Andrea Maestri</cp:lastModifiedBy>
  <cp:revision>10</cp:revision>
  <dcterms:created xsi:type="dcterms:W3CDTF">2021-02-01T14:38:51Z</dcterms:created>
  <dcterms:modified xsi:type="dcterms:W3CDTF">2021-02-02T15:19:07Z</dcterms:modified>
</cp:coreProperties>
</file>